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5" r:id="rId4"/>
  </p:sldMasterIdLst>
  <p:notesMasterIdLst>
    <p:notesMasterId r:id="rId11"/>
  </p:notesMasterIdLst>
  <p:sldIdLst>
    <p:sldId id="272" r:id="rId5"/>
    <p:sldId id="264" r:id="rId6"/>
    <p:sldId id="273" r:id="rId7"/>
    <p:sldId id="262" r:id="rId8"/>
    <p:sldId id="274" r:id="rId9"/>
    <p:sldId id="275" r:id="rId10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ECFF"/>
    <a:srgbClr val="FFCCFF"/>
    <a:srgbClr val="FFCCCC"/>
    <a:srgbClr val="0000FF"/>
    <a:srgbClr val="FFF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B57B69-330D-4F7D-B9B2-8B0655556BC4}" v="5" dt="2025-05-22T07:41:03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9" y="1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969047D9-4478-4B3C-B3CE-914F8DAF329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9" y="9440863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EFA959B7-F8D6-4449-A69A-3F4134A6B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15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962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0ABB3-6861-82D9-8A0C-3A2006F45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567FC5A-92E0-2CC4-63DC-E456A36C1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EE89701-E5B8-F99F-8142-4A7447615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3B36E4-BA3A-D780-BC04-DCB0088B9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67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429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809DA-C124-E423-4A81-87F6B2620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E8BDA69-9375-00A9-1CDD-AD7493CEB6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F0BD055-1002-56C5-669F-2F8324E967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18E932-44AC-A000-AD6D-3BBF1891C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47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C456A-56B8-C3DE-E024-663C8EE32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853DE77-F671-1F1D-87AF-8F17C2218A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30584A9-3175-ACEB-C70E-380D549365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E856A8-3869-4E95-514E-2384E1B869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81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84412-DB37-2026-123C-A61F9DAC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CA0046-7BA3-81BF-8062-F912A43A0A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980ACE-BC50-3724-26AE-A31BB0F77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A7FF7C-76E7-8CFD-9C7C-DEB459D39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ACF754-7CD9-5E56-DB21-9B56211D0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6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E5940-0BCE-CE02-D11B-3B7BDCC07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EC7590-EA65-AA36-A2A4-9C391750A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091C7A-EE96-1E87-8E62-29DB17F2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2BFED7-CB0A-15D5-63F3-0D97E563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276B4B-0390-D7D6-3CDA-3BB7558B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8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CBAE2E-9740-4D2E-F443-595ADDAA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B5CC7-7131-8C6C-A797-D1A4EF133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A09771-180D-3546-08F6-0DF79B46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6D7A52-4E7B-C76B-417E-F761FBD5E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4BC882-04E9-8226-D440-271C911B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79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A72C9C-6C4A-CCEF-F196-9F802CC9B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0B81E5-74FD-84B3-75A4-A7981F1F0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00471-D72E-A475-57B8-B1036C4B6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CBAD94-95B8-4308-E28F-539C03DF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594FA6-9C7B-19B2-1D45-0330FD73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43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2396F1-5E6C-9767-69CD-05739D292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1DA73B-8240-A968-3634-4DD02D6C6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3642D4-A0D7-1B75-81A1-790BDDC9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7E99B1-A4D0-E787-A62D-72932528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B0049-D97E-8850-3810-2A3C29E58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55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4FEC19-0B38-6FA7-5329-51538AF7E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868A52-B2CD-2C20-E179-175B792564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704909-6670-FC7D-70EF-D8E7CBA77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E7CE1A-7C87-09D8-2B6E-B3FA260F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C50761-9DD8-AAD9-3946-EFE37DA63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97E10-E62F-DDD1-224F-873946D9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251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DDACD7-9997-AC8E-4BE7-25405C937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11B68A-5991-FD45-D44B-0BE2B7AAA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51A52E-E1DE-1939-5BAB-286F295AA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16667F2-4DC0-7D6E-BD14-2A305D0A8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2E287F-5FDB-3F17-AC42-BB6538DA86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78DDE6F-F5C9-FDAC-19F3-338C0BB9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A9CA32C-ACC6-44D5-66D6-B22589AC3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E1F7EE2-6157-D01F-49FF-AE1A64385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68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91ADF-5C6C-BC70-E9CA-F0E8AA80C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1139EFB-B2A3-DB0F-6211-C9AB5CDBA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B1A216-BAE8-091E-C5D1-71F195235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193500-3927-90AF-4B56-34C0B801C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75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E69F00A-51BB-259E-6F3D-18C49B80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F5181F-0EEC-05FE-B5F8-524B6449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1E4F75-9E99-79D1-1F39-BB4D4AC5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13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F3995C-5E4C-9734-3E59-386EC59F5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9DD90D-E85B-0E72-BAF8-9FAAE7BF7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E8E74A-0AAD-3B6A-4552-AD068BAA9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FBC9C3-FF1D-CAEB-BAAD-EF0680FF9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9BDFF3-DE86-21EE-63C7-19465765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210DEA-924B-80D4-4615-56232B95F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05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911811-1C2D-699D-0C2E-BFC98F7A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ED97F57-7081-AC5D-64B3-EF4FF959FE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C568B44-074F-7509-56A6-629AA79F8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54D87AC-CD74-AFC1-5DBF-EE3094F5A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F04483-5993-A410-2CD2-6D7FEBF3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33E9A7C-8F18-25CD-2379-0AA921D51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21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DDDE588-D9CB-A3E9-B9C9-3A9881D80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9D31B-DBC1-837C-3C97-8018A3AF0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3E8D5A-996C-4CAC-D56C-79C813B8C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CB1C6-B14F-405F-BAC8-C047D9DF7FD8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C5C6D1-A20D-B997-E421-8E33CF1D9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FE1502-EE8A-212A-2914-97D5CAB2C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7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A3FB28-94F6-1C46-3AEE-536354946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28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提案資料作成にあたり留意事項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B1A6EC-C455-77B2-73E6-1E8F947D0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64602"/>
            <a:ext cx="10515600" cy="2058117"/>
          </a:xfrm>
        </p:spPr>
        <p:txBody>
          <a:bodyPr>
            <a:norm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本資料は、二次審査会における、自社のプレゼンテーション資料になります。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スライドに記載された項目については、全てご記入下さい。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上記に加えて、</a:t>
            </a:r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追加項目を入れて頂いてもけっこうです。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伝えやすいように、スライドデザインを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変更して頂いてけっこうです。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文字だけではなく図表やイラストも活用し、読み手がより理解しやすいよう、ご記載下さい。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D07968F6-B4E4-8B8E-D00F-49C2360342C8}"/>
              </a:ext>
            </a:extLst>
          </p:cNvPr>
          <p:cNvSpPr txBox="1">
            <a:spLocks/>
          </p:cNvSpPr>
          <p:nvPr/>
        </p:nvSpPr>
        <p:spPr>
          <a:xfrm>
            <a:off x="656304" y="82434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年度沖縄</a:t>
            </a:r>
            <a:r>
              <a:rPr lang="en-US" altLang="ja-JP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DX</a:t>
            </a:r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推進支援事業</a:t>
            </a:r>
            <a:endParaRPr lang="en-US" altLang="ja-JP" sz="3600" b="1" u="sng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プレゼンテーション資料</a:t>
            </a:r>
          </a:p>
        </p:txBody>
      </p:sp>
    </p:spTree>
    <p:extLst>
      <p:ext uri="{BB962C8B-B14F-4D97-AF65-F5344CB8AC3E}">
        <p14:creationId xmlns:p14="http://schemas.microsoft.com/office/powerpoint/2010/main" val="391275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EAFAEB-3BFA-9EFC-BDFC-2EBBE4E1A4BE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5F4545-0DC1-6D5A-DD18-35C32896808C}"/>
              </a:ext>
            </a:extLst>
          </p:cNvPr>
          <p:cNvSpPr txBox="1"/>
          <p:nvPr/>
        </p:nvSpPr>
        <p:spPr>
          <a:xfrm>
            <a:off x="174374" y="664809"/>
            <a:ext cx="610026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en-US" altLang="ja-JP" sz="2400" dirty="0"/>
              <a:t>1. </a:t>
            </a:r>
            <a:r>
              <a:rPr lang="en-US" altLang="ja-JP" sz="2400" dirty="0" err="1"/>
              <a:t>自社紹介</a:t>
            </a:r>
            <a:r>
              <a:rPr lang="ja-JP" altLang="en-US" sz="2400" dirty="0"/>
              <a:t>及び自社の課題等</a:t>
            </a:r>
            <a:endParaRPr lang="en-US" altLang="ja-JP" sz="2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F0546DC-3C92-226C-C66E-ED7DBF93BC0A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17299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1D53DCE-EAD2-152D-8B4F-5F59D88A9FDF}"/>
              </a:ext>
            </a:extLst>
          </p:cNvPr>
          <p:cNvSpPr/>
          <p:nvPr/>
        </p:nvSpPr>
        <p:spPr>
          <a:xfrm>
            <a:off x="6061039" y="1500371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自社の課題等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839048C-88FC-D320-C689-A2970E3848CA}"/>
              </a:ext>
            </a:extLst>
          </p:cNvPr>
          <p:cNvSpPr/>
          <p:nvPr/>
        </p:nvSpPr>
        <p:spPr>
          <a:xfrm>
            <a:off x="174372" y="1524500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>
                <a:latin typeface="BIZ UDPゴシック"/>
                <a:ea typeface="BIZ UDPゴシック"/>
              </a:rPr>
              <a:t>自社の紹介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062B8E4-8862-D3DD-0BC7-30D10F0E61A8}"/>
              </a:ext>
            </a:extLst>
          </p:cNvPr>
          <p:cNvSpPr txBox="1"/>
          <p:nvPr/>
        </p:nvSpPr>
        <p:spPr>
          <a:xfrm>
            <a:off x="64008" y="2151848"/>
            <a:ext cx="5806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・企業名</a:t>
            </a:r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　</a:t>
            </a:r>
            <a:endParaRPr lang="en-US" altLang="ja-JP" sz="1800" b="1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・従業員数</a:t>
            </a:r>
          </a:p>
          <a:p>
            <a:r>
              <a:rPr lang="ja-JP" altLang="ja-JP" sz="1800" b="1" kern="10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・売上・</a:t>
            </a:r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設立年数</a:t>
            </a: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・事業概要</a:t>
            </a:r>
          </a:p>
          <a:p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E79D1B-69D8-8012-8F5D-22987DC1271B}"/>
              </a:ext>
            </a:extLst>
          </p:cNvPr>
          <p:cNvSpPr txBox="1"/>
          <p:nvPr/>
        </p:nvSpPr>
        <p:spPr>
          <a:xfrm>
            <a:off x="6274639" y="215184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(3)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自社（自団体・業界）の課題及びデジタル技術を活用した今後の経営方針」に記載した、自社の課題をご記載下さい。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36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F4E44-C152-CE76-1BE4-B0083EA60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690F998-FE59-6886-38F4-184F5BF38E8F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8DBF0C-6B8C-69B0-1D35-BD47B0CA563B}"/>
              </a:ext>
            </a:extLst>
          </p:cNvPr>
          <p:cNvSpPr txBox="1"/>
          <p:nvPr/>
        </p:nvSpPr>
        <p:spPr>
          <a:xfrm>
            <a:off x="174374" y="664809"/>
            <a:ext cx="610026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２</a:t>
            </a:r>
            <a:r>
              <a:rPr lang="en-US" altLang="ja-JP" sz="2400" dirty="0"/>
              <a:t>. DX</a:t>
            </a:r>
            <a:r>
              <a:rPr lang="ja-JP" altLang="en-US" sz="2400" dirty="0"/>
              <a:t>計画について</a:t>
            </a:r>
            <a:endParaRPr lang="en-US" altLang="ja-JP" sz="2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AA25FBF-3FDA-888D-45E6-6E6D5918BB09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17299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AC35F05-AF9A-CEDA-F941-C345D491331F}"/>
              </a:ext>
            </a:extLst>
          </p:cNvPr>
          <p:cNvSpPr/>
          <p:nvPr/>
        </p:nvSpPr>
        <p:spPr>
          <a:xfrm>
            <a:off x="174372" y="1524500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デジタル技術を活用した今後の経営方針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C8CD6EA-0AE5-5E5D-6A89-30D78F83A31E}"/>
              </a:ext>
            </a:extLst>
          </p:cNvPr>
          <p:cNvSpPr txBox="1"/>
          <p:nvPr/>
        </p:nvSpPr>
        <p:spPr>
          <a:xfrm>
            <a:off x="289560" y="205738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(3)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自社（自団体・業界）の課題及びデジタル技術を活用した今後の経営方針」に記載した、今後の経営方針をご記載下さい。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44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EAFAEB-3BFA-9EFC-BDFC-2EBBE4E1A4BE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F0546DC-3C92-226C-C66E-ED7DBF93BC0A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BBE87FC-69B1-28A4-6E14-2B80BAD82A32}"/>
              </a:ext>
            </a:extLst>
          </p:cNvPr>
          <p:cNvSpPr txBox="1"/>
          <p:nvPr/>
        </p:nvSpPr>
        <p:spPr>
          <a:xfrm>
            <a:off x="174374" y="697361"/>
            <a:ext cx="736942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３</a:t>
            </a:r>
            <a:r>
              <a:rPr lang="en-US" altLang="ja-JP" sz="2400" dirty="0"/>
              <a:t>. </a:t>
            </a:r>
            <a:r>
              <a:rPr lang="en-US" altLang="ja-JP" sz="2400" dirty="0" err="1"/>
              <a:t>本補助事業</a:t>
            </a:r>
            <a:r>
              <a:rPr lang="ja-JP" altLang="en-US" sz="2400" dirty="0"/>
              <a:t>における具体的な取組内容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E580E5F-33FB-066B-9E63-0A5838ACB617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>
                <a:latin typeface="BIZ UDPゴシック"/>
                <a:ea typeface="BIZ UDPゴシック"/>
              </a:rPr>
              <a:t>取組内容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9811E3-0548-DE82-5506-C4B3E27DD681}"/>
              </a:ext>
            </a:extLst>
          </p:cNvPr>
          <p:cNvSpPr txBox="1"/>
          <p:nvPr/>
        </p:nvSpPr>
        <p:spPr>
          <a:xfrm>
            <a:off x="289560" y="205738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(4)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本補助事業の実施体制及び具体的な取組内容」に記載した、本補助事業の具体的な取組内容をご記載下さい。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9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DCED0-FDC8-3AA8-6B50-5B04DF586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2CABA14-3405-9CB0-1EF3-0AE0D9A7CC8B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203CBDF-7AE9-A8D7-3074-74073EB42122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4EE2A4-E3F3-4820-8F53-8DBFCCD0A5E3}"/>
              </a:ext>
            </a:extLst>
          </p:cNvPr>
          <p:cNvSpPr txBox="1"/>
          <p:nvPr/>
        </p:nvSpPr>
        <p:spPr>
          <a:xfrm>
            <a:off x="174373" y="697361"/>
            <a:ext cx="1144735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４</a:t>
            </a:r>
            <a:r>
              <a:rPr lang="en-US" altLang="ja-JP" sz="2400" dirty="0"/>
              <a:t>. 本</a:t>
            </a:r>
            <a:r>
              <a:rPr lang="ja-JP" altLang="en-US" sz="2400" dirty="0"/>
              <a:t>補助事業の実施</a:t>
            </a:r>
            <a:r>
              <a:rPr lang="ja-JP" altLang="en-US" sz="2400"/>
              <a:t>により見込まれる効果</a:t>
            </a:r>
            <a:endParaRPr lang="ja-JP" altLang="en-US" sz="2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B773FDC-541E-D0BC-53E6-0F955FEDD0DE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見込まれる効果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9BEC51-D259-8976-A7E4-B399EDD89282}"/>
              </a:ext>
            </a:extLst>
          </p:cNvPr>
          <p:cNvSpPr txBox="1"/>
          <p:nvPr/>
        </p:nvSpPr>
        <p:spPr>
          <a:xfrm>
            <a:off x="289560" y="2151848"/>
            <a:ext cx="5806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(5)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本事業の実施により見込まれる効果（ビジネス変革・新ビジネス創出、売上、生産性向計画、従業員の賃金引上等）」に記載した、本事業の実施により見込まれる効果をご記載下さい。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7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1CBE7-953B-8A8A-8E7E-0EF37FB73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2A33EC-8DB8-F21B-DD73-6D0F759F49C3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E425BDCA-18C8-5770-1DDE-9511637D4751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6DB4BE-4CC0-8EEF-57A9-F73058F5909B}"/>
              </a:ext>
            </a:extLst>
          </p:cNvPr>
          <p:cNvSpPr txBox="1"/>
          <p:nvPr/>
        </p:nvSpPr>
        <p:spPr>
          <a:xfrm>
            <a:off x="174373" y="697361"/>
            <a:ext cx="1043535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５</a:t>
            </a:r>
            <a:r>
              <a:rPr lang="en-US" altLang="ja-JP" sz="2400" dirty="0"/>
              <a:t>. DX</a:t>
            </a:r>
            <a:r>
              <a:rPr lang="ja-JP" altLang="en-US" sz="2400" dirty="0"/>
              <a:t>継続に向けた計画や取組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0D82395-DBA6-DAAE-0796-24F91295D3BE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ja-JP" b="1" dirty="0">
                <a:latin typeface="BIZ UDPゴシック"/>
                <a:ea typeface="BIZ UDPゴシック"/>
              </a:rPr>
              <a:t>DX</a:t>
            </a:r>
            <a:r>
              <a:rPr lang="ja-JP" altLang="en-US" b="1" dirty="0">
                <a:latin typeface="BIZ UDPゴシック"/>
                <a:ea typeface="BIZ UDPゴシック"/>
              </a:rPr>
              <a:t>継続に向けた計画や取組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1BB619-FB0E-F112-47AB-5843C08B1B04}"/>
              </a:ext>
            </a:extLst>
          </p:cNvPr>
          <p:cNvSpPr txBox="1"/>
          <p:nvPr/>
        </p:nvSpPr>
        <p:spPr>
          <a:xfrm>
            <a:off x="174373" y="2049032"/>
            <a:ext cx="5806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(6)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本事業の実施により見込まれる今後のビジネス（自団体・業界に対する支援）展開」に記載した、今後長期定的に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DX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化の継続取組を可能にする具体的な資金計画、組織体制のさらなる変化などについてご記載下さい。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968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30a2__x30a4__x30b3__x30f3_ xmlns="d2da9974-eb9a-4a96-ae9d-1aa0396d8880" xsi:nil="true"/>
    <_Flow_SignoffStatus xmlns="d2da9974-eb9a-4a96-ae9d-1aa0396d8880" xsi:nil="true"/>
    <lcf76f155ced4ddcb4097134ff3c332f xmlns="d2da9974-eb9a-4a96-ae9d-1aa0396d8880">
      <Terms xmlns="http://schemas.microsoft.com/office/infopath/2007/PartnerControls"/>
    </lcf76f155ced4ddcb4097134ff3c332f>
    <TaxCatchAll xmlns="722f5054-2337-48ba-aae2-5e403f532e16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508B87EC0F9874380EABC2F454B4142" ma:contentTypeVersion="23" ma:contentTypeDescription="新しいドキュメントを作成します。" ma:contentTypeScope="" ma:versionID="6aed241049421343fad02f05d6f81d8f">
  <xsd:schema xmlns:xsd="http://www.w3.org/2001/XMLSchema" xmlns:xs="http://www.w3.org/2001/XMLSchema" xmlns:p="http://schemas.microsoft.com/office/2006/metadata/properties" xmlns:ns1="d2da9974-eb9a-4a96-ae9d-1aa0396d8880" xmlns:ns2="http://schemas.microsoft.com/sharepoint/v3" xmlns:ns3="722f5054-2337-48ba-aae2-5e403f532e16" targetNamespace="http://schemas.microsoft.com/office/2006/metadata/properties" ma:root="true" ma:fieldsID="a90d252fca860adc043b91e2ab497b9f" ns1:_="" ns2:_="" ns3:_="">
    <xsd:import namespace="d2da9974-eb9a-4a96-ae9d-1aa0396d8880"/>
    <xsd:import namespace="http://schemas.microsoft.com/sharepoint/v3"/>
    <xsd:import namespace="722f5054-2337-48ba-aae2-5e403f532e16"/>
    <xsd:element name="properties">
      <xsd:complexType>
        <xsd:sequence>
          <xsd:element name="documentManagement">
            <xsd:complexType>
              <xsd:all>
                <xsd:element ref="ns1:_x30a2__x30a4__x30b3__x30f3_" minOccurs="0"/>
                <xsd:element ref="ns1:_Flow_SignoffStatus" minOccurs="0"/>
                <xsd:element ref="ns1:MediaServiceMetadata" minOccurs="0"/>
                <xsd:element ref="ns1:MediaServiceFastMetadata" minOccurs="0"/>
                <xsd:element ref="ns1:MediaServiceDateTaken" minOccurs="0"/>
                <xsd:element ref="ns1:MediaServiceAutoTags" minOccurs="0"/>
                <xsd:element ref="ns1:MediaServiceLocation" minOccurs="0"/>
                <xsd:element ref="ns1:MediaServiceOCR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1:MediaServiceAutoKeyPoints" minOccurs="0"/>
                <xsd:element ref="ns1:MediaServiceKeyPoints" minOccurs="0"/>
                <xsd:element ref="ns1:MediaLengthInSeconds" minOccurs="0"/>
                <xsd:element ref="ns1:lcf76f155ced4ddcb4097134ff3c332f" minOccurs="0"/>
                <xsd:element ref="ns3:TaxCatchAll" minOccurs="0"/>
                <xsd:element ref="ns1:MediaServiceObjectDetectorVersions" minOccurs="0"/>
                <xsd:element ref="ns1:MediaServiceSearchProperties" minOccurs="0"/>
                <xsd:element ref="ns1:MediaServiceBillingMetadata" minOccurs="0"/>
                <xsd:element ref="ns2:_ip_UnifiedCompliancePolicyProperties" minOccurs="0"/>
                <xsd:element ref="ns2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da9974-eb9a-4a96-ae9d-1aa0396d8880" elementFormDefault="qualified">
    <xsd:import namespace="http://schemas.microsoft.com/office/2006/documentManagement/types"/>
    <xsd:import namespace="http://schemas.microsoft.com/office/infopath/2007/PartnerControls"/>
    <xsd:element name="_x30a2__x30a4__x30b3__x30f3_" ma:index="1" nillable="true" ma:displayName="アイコン" ma:internalName="_x30a2__x30a4__x30b3__x30f3_">
      <xsd:simpleType>
        <xsd:restriction base="dms:Unknown"/>
      </xsd:simpleType>
    </xsd:element>
    <xsd:element name="_Flow_SignoffStatus" ma:index="4" nillable="true" ma:displayName="承認の状態" ma:internalName="_x627f__x8a8d__x306e__x72b6__x614b_">
      <xsd:simpleType>
        <xsd:restriction base="dms:Text"/>
      </xsd:simpleType>
    </xsd:element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ce6d4205-15b8-4e26-b7f9-b1379895a5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9" nillable="true" ma:displayName="統合コンプライアンス ポリシーのプロパティ" ma:hidden="true" ma:internalName="_ip_UnifiedCompliancePolicyProperties">
      <xsd:simpleType>
        <xsd:restriction base="dms:Note"/>
      </xsd:simpleType>
    </xsd:element>
    <xsd:element name="_ip_UnifiedCompliancePolicyUIAction" ma:index="30" nillable="true" ma:displayName="統合コンプライアンス ポリシーの UI アクション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2f5054-2337-48ba-aae2-5e403f532e1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ba5a715-30cf-4a1a-bfb4-b81df17ad3fd}" ma:internalName="TaxCatchAll" ma:showField="CatchAllData" ma:web="722f5054-2337-48ba-aae2-5e403f532e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コンテンツ タイプ"/>
        <xsd:element ref="dc:title" minOccurs="0" maxOccurs="1" ma:index="3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6C481A-3359-499A-89BE-2690D39D617B}">
  <ds:schemaRefs>
    <ds:schemaRef ds:uri="http://schemas.microsoft.com/office/2006/metadata/properties"/>
    <ds:schemaRef ds:uri="http://schemas.microsoft.com/office/infopath/2007/PartnerControls"/>
    <ds:schemaRef ds:uri="d2da9974-eb9a-4a96-ae9d-1aa0396d8880"/>
    <ds:schemaRef ds:uri="722f5054-2337-48ba-aae2-5e403f532e16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F587DA7-2062-4CC6-8313-79837BD508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CD4819-3C90-4C9C-8729-FA0FD5D583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da9974-eb9a-4a96-ae9d-1aa0396d8880"/>
    <ds:schemaRef ds:uri="http://schemas.microsoft.com/sharepoint/v3"/>
    <ds:schemaRef ds:uri="722f5054-2337-48ba-aae2-5e403f532e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446</Words>
  <Application>Microsoft Office PowerPoint</Application>
  <PresentationFormat>ワイド画面</PresentationFormat>
  <Paragraphs>38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BIZ UDPゴシック</vt:lpstr>
      <vt:lpstr>游ゴシック</vt:lpstr>
      <vt:lpstr>游ゴシック Light</vt:lpstr>
      <vt:lpstr>Arial</vt:lpstr>
      <vt:lpstr>Office テーマ</vt:lpstr>
      <vt:lpstr>提案資料作成にあたり留意事項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2025-06-16T05:09:12Z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0x0101009508B87EC0F9874380EABC2F454B4142</vt:lpwstr>
  </property>
</Properties>
</file>