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65" r:id="rId4"/>
  </p:sldMasterIdLst>
  <p:notesMasterIdLst>
    <p:notesMasterId r:id="rId11"/>
  </p:notesMasterIdLst>
  <p:sldIdLst>
    <p:sldId id="272" r:id="rId5"/>
    <p:sldId id="264" r:id="rId6"/>
    <p:sldId id="273" r:id="rId7"/>
    <p:sldId id="262" r:id="rId8"/>
    <p:sldId id="274" r:id="rId9"/>
    <p:sldId id="275" r:id="rId10"/>
  </p:sldIdLst>
  <p:sldSz cx="12192000" cy="6858000"/>
  <p:notesSz cx="6807200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CCECFF"/>
    <a:srgbClr val="FFCCFF"/>
    <a:srgbClr val="FFCCCC"/>
    <a:srgbClr val="0000FF"/>
    <a:srgbClr val="FFF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0FE7103-C0FC-4705-AEC6-0D78AFA212E9}" v="52" dt="2026-04-03T06:57:12.95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9575" cy="498475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6039" y="1"/>
            <a:ext cx="2949575" cy="498475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/>
            </a:lvl1pPr>
          </a:lstStyle>
          <a:p>
            <a:fld id="{969047D9-4478-4B3C-B3CE-914F8DAF3291}" type="datetimeFigureOut">
              <a:rPr kumimoji="1" lang="ja-JP" altLang="en-US" smtClean="0"/>
              <a:t>2026/4/2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1" tIns="45715" rIns="91431" bIns="45715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1038" y="4783139"/>
            <a:ext cx="5445125" cy="3913187"/>
          </a:xfrm>
          <a:prstGeom prst="rect">
            <a:avLst/>
          </a:prstGeom>
        </p:spPr>
        <p:txBody>
          <a:bodyPr vert="horz" lIns="91431" tIns="45715" rIns="91431" bIns="45715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6039" y="9440863"/>
            <a:ext cx="2949575" cy="498475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/>
            </a:lvl1pPr>
          </a:lstStyle>
          <a:p>
            <a:fld id="{EFA959B7-F8D6-4449-A69A-3F4134A6B8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01589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A959B7-F8D6-4449-A69A-3F4134A6B8F0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79621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40ABB3-6861-82D9-8A0C-3A2006F454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B567FC5A-92E0-2CC4-63DC-E456A36C1C0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6EE89701-E5B8-F99F-8142-4A74476156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D93B36E4-BA3A-D780-BC04-DCB0088B97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A959B7-F8D6-4449-A69A-3F4134A6B8F0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87671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A959B7-F8D6-4449-A69A-3F4134A6B8F0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124298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6809DA-C124-E423-4A81-87F6B26203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EE8BDA69-9375-00A9-1CDD-AD7493CEB6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AF0BD055-1002-56C5-669F-2F8324E967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D618E932-44AC-A000-AD6D-3BBF1891C2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A959B7-F8D6-4449-A69A-3F4134A6B8F0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014735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EC456A-56B8-C3DE-E024-663C8EE322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A853DE77-F671-1F1D-87AF-8F17C2218A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230584A9-3175-ACEB-C70E-380D549365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1E856A8-3869-4E95-514E-2384E1B869D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A959B7-F8D6-4449-A69A-3F4134A6B8F0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288101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F984412-DB37-2026-123C-A61F9DAC3C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66CA0046-7BA3-81BF-8062-F912A43A0A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0980ACE-BC50-3724-26AE-A31BB0F770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CB1C6-B14F-405F-BAC8-C047D9DF7FD8}" type="datetimeFigureOut">
              <a:rPr kumimoji="1" lang="ja-JP" altLang="en-US" smtClean="0"/>
              <a:t>2026/4/2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8A7FF7C-76E7-8CFD-9C7C-DEB459D397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6ACF754-7CD9-5E56-DB21-9B56211D0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9A7DC-6069-4E55-BD7F-9FC3FB542E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1669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5CE5940-0BCE-CE02-D11B-3B7BDCC07C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FEC7590-EA65-AA36-A2A4-9C391750A9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2091C7A-EE96-1E87-8E62-29DB17F225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CB1C6-B14F-405F-BAC8-C047D9DF7FD8}" type="datetimeFigureOut">
              <a:rPr kumimoji="1" lang="ja-JP" altLang="en-US" smtClean="0"/>
              <a:t>2026/4/2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02BFED7-CB0A-15D5-63F3-0D97E563C3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E276B4B-0390-D7D6-3CDA-3BB7558B6E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9A7DC-6069-4E55-BD7F-9FC3FB542E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160816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AACBAE2E-9740-4D2E-F443-595ADDAAA0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00B5CC7-7131-8C6C-A797-D1A4EF133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2A09771-180D-3546-08F6-0DF79B4631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CB1C6-B14F-405F-BAC8-C047D9DF7FD8}" type="datetimeFigureOut">
              <a:rPr kumimoji="1" lang="ja-JP" altLang="en-US" smtClean="0"/>
              <a:t>2026/4/2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F6D7A52-4E7B-C76B-417E-F761FBD5E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14BC882-04E9-8226-D440-271C911B66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9A7DC-6069-4E55-BD7F-9FC3FB542E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567955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0A72C9C-6C4A-CCEF-F196-9F802CC9B5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80B81E5-74FD-84B3-75A4-A7981F1F0B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7400471-D72E-A475-57B8-B1036C4B63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CB1C6-B14F-405F-BAC8-C047D9DF7FD8}" type="datetimeFigureOut">
              <a:rPr kumimoji="1" lang="ja-JP" altLang="en-US" smtClean="0"/>
              <a:t>2026/4/2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ECBAD94-95B8-4308-E28F-539C03DF55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3594FA6-9C7B-19B2-1D45-0330FD730D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9A7DC-6069-4E55-BD7F-9FC3FB542E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88430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C2396F1-5E6C-9767-69CD-05739D2924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31DA73B-8240-A968-3634-4DD02D6C6E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23642D4-A0D7-1B75-81A1-790BDDC90E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CB1C6-B14F-405F-BAC8-C047D9DF7FD8}" type="datetimeFigureOut">
              <a:rPr kumimoji="1" lang="ja-JP" altLang="en-US" smtClean="0"/>
              <a:t>2026/4/2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27E99B1-A4D0-E787-A62D-72932528D1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FEB0049-D97E-8850-3810-2A3C29E587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9A7DC-6069-4E55-BD7F-9FC3FB542E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445529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B4FEC19-0B38-6FA7-5329-51538AF7ED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B868A52-B2CD-2C20-E179-175B792564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F704909-6670-FC7D-70EF-D8E7CBA779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EE7CE1A-7C87-09D8-2B6E-B3FA260FE4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CB1C6-B14F-405F-BAC8-C047D9DF7FD8}" type="datetimeFigureOut">
              <a:rPr kumimoji="1" lang="ja-JP" altLang="en-US" smtClean="0"/>
              <a:t>2026/4/2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E9C50761-9DD8-AAD9-3946-EFE37DA63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C9897E10-E62F-DDD1-224F-873946D93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9A7DC-6069-4E55-BD7F-9FC3FB542E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102518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DDDACD7-9997-AC8E-4BE7-25405C937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A11B68A-5991-FD45-D44B-0BE2B7AAA1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951A52E-E1DE-1939-5BAB-286F295AA2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716667F2-4DC0-7D6E-BD14-2A305D0A8F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032E287F-5FDB-3F17-AC42-BB6538DA86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378DDE6F-F5C9-FDAC-19F3-338C0BB9FD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CB1C6-B14F-405F-BAC8-C047D9DF7FD8}" type="datetimeFigureOut">
              <a:rPr kumimoji="1" lang="ja-JP" altLang="en-US" smtClean="0"/>
              <a:t>2026/4/2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9A9CA32C-ACC6-44D5-66D6-B22589AC39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AE1F7EE2-6157-D01F-49FF-AE1A643859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9A7DC-6069-4E55-BD7F-9FC3FB542E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36889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D691ADF-5C6C-BC70-E9CA-F0E8AA80C4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C1139EFB-B2A3-DB0F-6211-C9AB5CDBA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CB1C6-B14F-405F-BAC8-C047D9DF7FD8}" type="datetimeFigureOut">
              <a:rPr kumimoji="1" lang="ja-JP" altLang="en-US" smtClean="0"/>
              <a:t>2026/4/2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9EB1A216-BAE8-091E-C5D1-71F195235C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A7193500-3927-90AF-4B56-34C0B801CA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9A7DC-6069-4E55-BD7F-9FC3FB542E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187528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1E69F00A-51BB-259E-6F3D-18C49B801F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CB1C6-B14F-405F-BAC8-C047D9DF7FD8}" type="datetimeFigureOut">
              <a:rPr kumimoji="1" lang="ja-JP" altLang="en-US" smtClean="0"/>
              <a:t>2026/4/2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67F5181F-0EEC-05FE-B5F8-524B64491E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81E4F75-9E99-79D1-1F39-BB4D4AC5E7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9A7DC-6069-4E55-BD7F-9FC3FB542E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8138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4F3995C-5E4C-9734-3E59-386EC59F5E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49DD90D-E85B-0E72-BAF8-9FAAE7BF7E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0E8E74A-0AAD-3B6A-4552-AD068BAA91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CFBC9C3-FF1D-CAEB-BAAD-EF0680FF9F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CB1C6-B14F-405F-BAC8-C047D9DF7FD8}" type="datetimeFigureOut">
              <a:rPr kumimoji="1" lang="ja-JP" altLang="en-US" smtClean="0"/>
              <a:t>2026/4/2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A9BDFF3-DE86-21EE-63C7-194657655C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B210DEA-924B-80D4-4615-56232B95F4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9A7DC-6069-4E55-BD7F-9FC3FB542E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670597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0911811-1C2D-699D-0C2E-BFC98F7A5E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3ED97F57-7081-AC5D-64B3-EF4FF959FE6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AC568B44-074F-7509-56A6-629AA79F83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954D87AC-CD74-AFC1-5DBF-EE3094F5AA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CB1C6-B14F-405F-BAC8-C047D9DF7FD8}" type="datetimeFigureOut">
              <a:rPr kumimoji="1" lang="ja-JP" altLang="en-US" smtClean="0"/>
              <a:t>2026/4/2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95F04483-5993-A410-2CD2-6D7FEBF337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933E9A7C-8F18-25CD-2379-0AA921D51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9A7DC-6069-4E55-BD7F-9FC3FB542E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14212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2DDDE588-D9CB-A3E9-B9C9-3A9881D80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0029D31B-DBC1-837C-3C97-8018A3AF05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83E8D5A-996C-4CAC-D56C-79C813B8C0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6CB1C6-B14F-405F-BAC8-C047D9DF7FD8}" type="datetimeFigureOut">
              <a:rPr kumimoji="1" lang="ja-JP" altLang="en-US" smtClean="0"/>
              <a:t>2026/4/2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0C5C6D1-A20D-B997-E421-8E33CF1D94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1FE1502-EE8A-212A-2914-97D5CAB2C3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59A7DC-6069-4E55-BD7F-9FC3FB542E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937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2A3FB28-94F6-1C46-3AEE-536354946D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6218"/>
            <a:ext cx="10515600" cy="1325563"/>
          </a:xfrm>
        </p:spPr>
        <p:txBody>
          <a:bodyPr>
            <a:normAutofit/>
          </a:bodyPr>
          <a:lstStyle/>
          <a:p>
            <a:r>
              <a:rPr kumimoji="1" lang="ja-JP" altLang="en-US" sz="2800" u="sng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提案資料作成にあたり留意事項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3B1A6EC-C455-77B2-73E6-1E8F947D07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764602"/>
            <a:ext cx="10515600" cy="2058117"/>
          </a:xfrm>
        </p:spPr>
        <p:txBody>
          <a:bodyPr>
            <a:normAutofit/>
          </a:bodyPr>
          <a:lstStyle/>
          <a:p>
            <a:r>
              <a:rPr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本資料は、二次審査会における、自社のプレゼンテーション資料になります。</a:t>
            </a:r>
            <a:endParaRPr lang="en-US" altLang="ja-JP" sz="200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スライドに記載された項目については、全てご記入下さい。</a:t>
            </a:r>
            <a:endParaRPr lang="en-US" altLang="ja-JP" sz="200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上記に加えて、</a:t>
            </a:r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追加項目を入れて頂いてもけっこうです。</a:t>
            </a:r>
            <a:endParaRPr kumimoji="1" lang="en-US" altLang="ja-JP" sz="200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伝えやすいように、スライドデザインを</a:t>
            </a:r>
            <a:r>
              <a:rPr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変更して頂いてけっこうです。</a:t>
            </a:r>
            <a:endParaRPr lang="en-US" altLang="ja-JP" sz="200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文字だけではなく図表やイラストも活用し、読み手がより理解しやすいよう、ご記載下さい。</a:t>
            </a:r>
            <a:endParaRPr kumimoji="1" lang="en-US" altLang="ja-JP" sz="200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4" name="タイトル 1">
            <a:extLst>
              <a:ext uri="{FF2B5EF4-FFF2-40B4-BE49-F238E27FC236}">
                <a16:creationId xmlns:a16="http://schemas.microsoft.com/office/drawing/2014/main" id="{D07968F6-B4E4-8B8E-D00F-49C2360342C8}"/>
              </a:ext>
            </a:extLst>
          </p:cNvPr>
          <p:cNvSpPr txBox="1">
            <a:spLocks/>
          </p:cNvSpPr>
          <p:nvPr/>
        </p:nvSpPr>
        <p:spPr>
          <a:xfrm>
            <a:off x="656304" y="82434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ja-JP" altLang="en-US" sz="3600" b="1" u="sng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令和</a:t>
            </a:r>
            <a:r>
              <a:rPr lang="en-US" altLang="ja-JP" sz="3600" b="1" u="sng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8</a:t>
            </a:r>
            <a:r>
              <a:rPr lang="ja-JP" altLang="en-US" sz="3600" b="1" u="sng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年度沖縄</a:t>
            </a:r>
            <a:r>
              <a:rPr lang="en-US" altLang="ja-JP" sz="3600" b="1" u="sng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DX</a:t>
            </a:r>
            <a:r>
              <a:rPr lang="ja-JP" altLang="en-US" sz="3600" b="1" u="sng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推進支援事業</a:t>
            </a:r>
            <a:endParaRPr lang="en-US" altLang="ja-JP" sz="3600" b="1" u="sng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lang="ja-JP" altLang="en-US" sz="3600" b="1" u="sng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プレゼンテーション資料</a:t>
            </a:r>
          </a:p>
        </p:txBody>
      </p:sp>
    </p:spTree>
    <p:extLst>
      <p:ext uri="{BB962C8B-B14F-4D97-AF65-F5344CB8AC3E}">
        <p14:creationId xmlns:p14="http://schemas.microsoft.com/office/powerpoint/2010/main" val="39127547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87EAFAEB-3BFA-9EFC-BDFC-2EBBE4E1A4BE}"/>
              </a:ext>
            </a:extLst>
          </p:cNvPr>
          <p:cNvSpPr txBox="1"/>
          <p:nvPr/>
        </p:nvSpPr>
        <p:spPr>
          <a:xfrm>
            <a:off x="1" y="15240"/>
            <a:ext cx="12192000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>
            <a:defPPr>
              <a:defRPr lang="ja-JP"/>
            </a:defPPr>
            <a:lvl1pPr algn="ctr">
              <a:defRPr sz="26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</a:lstStyle>
          <a:p>
            <a:r>
              <a:rPr lang="ja-JP" altLang="en-US" sz="2400">
                <a:solidFill>
                  <a:srgbClr val="FFFFFF"/>
                </a:solidFill>
              </a:rPr>
              <a:t>申請者「補助事業名（取組テーマ名）」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255F4545-0DC1-6D5A-DD18-35C32896808C}"/>
              </a:ext>
            </a:extLst>
          </p:cNvPr>
          <p:cNvSpPr txBox="1"/>
          <p:nvPr/>
        </p:nvSpPr>
        <p:spPr>
          <a:xfrm>
            <a:off x="174374" y="648480"/>
            <a:ext cx="6100265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ja-JP"/>
            </a:defPPr>
            <a:lvl1pPr>
              <a:defRPr sz="1600" b="1">
                <a:solidFill>
                  <a:srgbClr val="002060"/>
                </a:solidFill>
                <a:latin typeface="BIZ UDPゴシック"/>
                <a:ea typeface="BIZ UDPゴシック"/>
              </a:defRPr>
            </a:lvl1pPr>
          </a:lstStyle>
          <a:p>
            <a:r>
              <a:rPr lang="en-US" altLang="ja-JP" sz="2400">
                <a:solidFill>
                  <a:schemeClr val="tx1"/>
                </a:solidFill>
              </a:rPr>
              <a:t>1. </a:t>
            </a:r>
            <a:r>
              <a:rPr lang="en-US" altLang="ja-JP" sz="2400" err="1">
                <a:solidFill>
                  <a:schemeClr val="tx1"/>
                </a:solidFill>
              </a:rPr>
              <a:t>自社紹介</a:t>
            </a:r>
            <a:r>
              <a:rPr lang="ja-JP" altLang="en-US" sz="2400">
                <a:solidFill>
                  <a:schemeClr val="tx1"/>
                </a:solidFill>
              </a:rPr>
              <a:t>及び自社の課題等</a:t>
            </a:r>
            <a:endParaRPr lang="en-US" altLang="ja-JP" sz="2400">
              <a:solidFill>
                <a:schemeClr val="tx1"/>
              </a:solidFill>
            </a:endParaRPr>
          </a:p>
        </p:txBody>
      </p: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5F0546DC-3C92-226C-C66E-ED7DBF93BC0A}"/>
              </a:ext>
            </a:extLst>
          </p:cNvPr>
          <p:cNvCxnSpPr>
            <a:cxnSpLocks/>
          </p:cNvCxnSpPr>
          <p:nvPr/>
        </p:nvCxnSpPr>
        <p:spPr>
          <a:xfrm>
            <a:off x="0" y="1298047"/>
            <a:ext cx="12192000" cy="0"/>
          </a:xfrm>
          <a:prstGeom prst="line">
            <a:avLst/>
          </a:prstGeom>
          <a:ln w="57150">
            <a:solidFill>
              <a:schemeClr val="bg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D1D53DCE-EAD2-152D-8B4F-5F59D88A9FDF}"/>
              </a:ext>
            </a:extLst>
          </p:cNvPr>
          <p:cNvSpPr/>
          <p:nvPr/>
        </p:nvSpPr>
        <p:spPr>
          <a:xfrm>
            <a:off x="6061039" y="1500371"/>
            <a:ext cx="5543195" cy="40862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ja-JP" altLang="en-US" b="1">
                <a:latin typeface="BIZ UDPゴシック"/>
                <a:ea typeface="BIZ UDPゴシック"/>
              </a:rPr>
              <a:t>自社の課題等</a:t>
            </a:r>
          </a:p>
        </p:txBody>
      </p:sp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9839048C-88FC-D320-C689-A2970E3848CA}"/>
              </a:ext>
            </a:extLst>
          </p:cNvPr>
          <p:cNvSpPr/>
          <p:nvPr/>
        </p:nvSpPr>
        <p:spPr>
          <a:xfrm>
            <a:off x="174372" y="1524500"/>
            <a:ext cx="5543195" cy="40862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ja-JP" altLang="en-US" b="1">
                <a:latin typeface="BIZ UDPゴシック"/>
                <a:ea typeface="BIZ UDPゴシック"/>
              </a:rPr>
              <a:t>自社の紹介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8062B8E4-8862-D3DD-0BC7-30D10F0E61A8}"/>
              </a:ext>
            </a:extLst>
          </p:cNvPr>
          <p:cNvSpPr txBox="1"/>
          <p:nvPr/>
        </p:nvSpPr>
        <p:spPr>
          <a:xfrm>
            <a:off x="64008" y="2151848"/>
            <a:ext cx="580644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800" b="1" kern="100"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Courier New" panose="02070309020205020404" pitchFamily="49" charset="0"/>
              </a:rPr>
              <a:t>・企業名</a:t>
            </a:r>
            <a:r>
              <a:rPr lang="ja-JP" altLang="ja-JP" sz="1800" b="1" kern="100"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Courier New" panose="02070309020205020404" pitchFamily="49" charset="0"/>
              </a:rPr>
              <a:t>　</a:t>
            </a:r>
            <a:endParaRPr lang="en-US" altLang="ja-JP" sz="1800" b="1" kern="100">
              <a:effectLst/>
              <a:latin typeface="游ゴシック" panose="020B0400000000000000" pitchFamily="50" charset="-128"/>
              <a:ea typeface="游ゴシック" panose="020B0400000000000000" pitchFamily="50" charset="-128"/>
              <a:cs typeface="Courier New" panose="02070309020205020404" pitchFamily="49" charset="0"/>
            </a:endParaRPr>
          </a:p>
          <a:p>
            <a:r>
              <a:rPr lang="ja-JP" altLang="ja-JP" sz="1800" b="1" kern="100"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Courier New" panose="02070309020205020404" pitchFamily="49" charset="0"/>
              </a:rPr>
              <a:t>・従業員数</a:t>
            </a:r>
          </a:p>
          <a:p>
            <a:r>
              <a:rPr lang="ja-JP" altLang="ja-JP" sz="1800" b="1" kern="100"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Courier New" panose="02070309020205020404" pitchFamily="49" charset="0"/>
              </a:rPr>
              <a:t>・売上（</a:t>
            </a:r>
            <a:r>
              <a:rPr lang="en-US" altLang="ja-JP" sz="1800" b="1" kern="100">
                <a:solidFill>
                  <a:srgbClr val="FF0000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Courier New" panose="02070309020205020404" pitchFamily="49" charset="0"/>
              </a:rPr>
              <a:t>※</a:t>
            </a:r>
            <a:r>
              <a:rPr lang="ja-JP" altLang="ja-JP" sz="1800" b="1" kern="100">
                <a:solidFill>
                  <a:srgbClr val="FF0000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Courier New" panose="02070309020205020404" pitchFamily="49" charset="0"/>
              </a:rPr>
              <a:t>細かい数字を記載していただくのではなく、</a:t>
            </a:r>
            <a:r>
              <a:rPr lang="ja-JP" altLang="en-US" sz="1800" b="1" kern="100">
                <a:solidFill>
                  <a:srgbClr val="FF0000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Courier New" panose="02070309020205020404" pitchFamily="49" charset="0"/>
              </a:rPr>
              <a:t>　</a:t>
            </a:r>
            <a:endParaRPr lang="en-US" altLang="ja-JP" sz="1800" b="1" kern="100">
              <a:solidFill>
                <a:srgbClr val="FF0000"/>
              </a:solidFill>
              <a:effectLst/>
              <a:latin typeface="游ゴシック" panose="020B0400000000000000" pitchFamily="50" charset="-128"/>
              <a:ea typeface="游ゴシック" panose="020B0400000000000000" pitchFamily="50" charset="-128"/>
              <a:cs typeface="Courier New" panose="02070309020205020404" pitchFamily="49" charset="0"/>
            </a:endParaRPr>
          </a:p>
          <a:p>
            <a:r>
              <a:rPr lang="ja-JP" altLang="en-US" b="1" kern="100">
                <a:solidFill>
                  <a:srgbClr val="FF00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Courier New" panose="02070309020205020404" pitchFamily="49" charset="0"/>
              </a:rPr>
              <a:t>　　　　</a:t>
            </a:r>
            <a:r>
              <a:rPr lang="ja-JP" altLang="ja-JP" sz="1800" b="1" kern="100">
                <a:solidFill>
                  <a:srgbClr val="FF0000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Courier New" panose="02070309020205020404" pitchFamily="49" charset="0"/>
              </a:rPr>
              <a:t>売上幅を選択して</a:t>
            </a:r>
            <a:r>
              <a:rPr lang="ja-JP" altLang="en-US" sz="1800" b="1" kern="100">
                <a:solidFill>
                  <a:srgbClr val="FF0000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Courier New" panose="02070309020205020404" pitchFamily="49" charset="0"/>
              </a:rPr>
              <a:t>ご</a:t>
            </a:r>
            <a:r>
              <a:rPr lang="ja-JP" altLang="ja-JP" sz="1800" b="1" kern="100">
                <a:solidFill>
                  <a:srgbClr val="FF0000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Courier New" panose="02070309020205020404" pitchFamily="49" charset="0"/>
              </a:rPr>
              <a:t>記載</a:t>
            </a:r>
            <a:r>
              <a:rPr lang="ja-JP" altLang="en-US" sz="1800" b="1" kern="100">
                <a:solidFill>
                  <a:srgbClr val="FF0000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Courier New" panose="02070309020205020404" pitchFamily="49" charset="0"/>
              </a:rPr>
              <a:t>ください。</a:t>
            </a:r>
            <a:r>
              <a:rPr lang="ja-JP" altLang="ja-JP" sz="1800" b="1" kern="100">
                <a:solidFill>
                  <a:srgbClr val="FF0000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Courier New" panose="02070309020205020404" pitchFamily="49" charset="0"/>
              </a:rPr>
              <a:t>）</a:t>
            </a:r>
          </a:p>
          <a:p>
            <a:r>
              <a:rPr lang="ja-JP" altLang="ja-JP" sz="1800" b="1" kern="100"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Courier New" panose="02070309020205020404" pitchFamily="49" charset="0"/>
              </a:rPr>
              <a:t>・設立年数</a:t>
            </a:r>
          </a:p>
          <a:p>
            <a:r>
              <a:rPr lang="ja-JP" altLang="ja-JP" sz="1800" b="1" kern="100"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Courier New" panose="02070309020205020404" pitchFamily="49" charset="0"/>
              </a:rPr>
              <a:t>・事業概要</a:t>
            </a:r>
          </a:p>
          <a:p>
            <a:endParaRPr kumimoji="1" lang="ja-JP" altLang="en-US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CDE79D1B-69D8-8012-8F5D-22987DC1271B}"/>
              </a:ext>
            </a:extLst>
          </p:cNvPr>
          <p:cNvSpPr txBox="1"/>
          <p:nvPr/>
        </p:nvSpPr>
        <p:spPr>
          <a:xfrm>
            <a:off x="6274639" y="2151848"/>
            <a:ext cx="58064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800" b="1" kern="100">
                <a:solidFill>
                  <a:srgbClr val="FF0000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Courier New" panose="02070309020205020404" pitchFamily="49" charset="0"/>
              </a:rPr>
              <a:t>※</a:t>
            </a:r>
            <a:r>
              <a:rPr lang="ja-JP" altLang="en-US" sz="1800" b="1" kern="100">
                <a:solidFill>
                  <a:srgbClr val="FF0000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Courier New" panose="02070309020205020404" pitchFamily="49" charset="0"/>
              </a:rPr>
              <a:t>「</a:t>
            </a:r>
            <a:r>
              <a:rPr lang="en-US" altLang="ja-JP" sz="1800" b="1" kern="100">
                <a:solidFill>
                  <a:srgbClr val="FF0000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Courier New" panose="02070309020205020404" pitchFamily="49" charset="0"/>
              </a:rPr>
              <a:t>(</a:t>
            </a:r>
            <a:r>
              <a:rPr lang="ja-JP" altLang="en-US" sz="1800" b="1" kern="100">
                <a:solidFill>
                  <a:srgbClr val="FF0000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Courier New" panose="02070309020205020404" pitchFamily="49" charset="0"/>
              </a:rPr>
              <a:t>別紙</a:t>
            </a:r>
            <a:r>
              <a:rPr lang="en-US" altLang="ja-JP" sz="1800" b="1" kern="100">
                <a:solidFill>
                  <a:srgbClr val="FF0000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Courier New" panose="02070309020205020404" pitchFamily="49" charset="0"/>
              </a:rPr>
              <a:t>2</a:t>
            </a:r>
            <a:r>
              <a:rPr lang="en-US" altLang="ja-JP" b="1" kern="100">
                <a:solidFill>
                  <a:srgbClr val="FF00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Courier New" panose="02070309020205020404" pitchFamily="49" charset="0"/>
              </a:rPr>
              <a:t>)1.</a:t>
            </a:r>
            <a:r>
              <a:rPr lang="en-US" altLang="ja-JP" sz="1800" b="1" kern="100">
                <a:solidFill>
                  <a:srgbClr val="FF0000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Courier New" panose="02070309020205020404" pitchFamily="49" charset="0"/>
              </a:rPr>
              <a:t>(3)</a:t>
            </a:r>
            <a:r>
              <a:rPr lang="ja-JP" altLang="en-US" b="1" kern="100">
                <a:solidFill>
                  <a:srgbClr val="FF00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Courier New" panose="02070309020205020404" pitchFamily="49" charset="0"/>
              </a:rPr>
              <a:t>自社（自団体・業界）の課題及びデジタル技術を活用した今後の経営方針」に記載した、自社の課題をご記載下さい。</a:t>
            </a:r>
            <a:endParaRPr kumimoji="1" lang="ja-JP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15368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9F4E44-C152-CE76-1BE4-B0083EA60A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5690F998-FE59-6886-38F4-184F5BF38E8F}"/>
              </a:ext>
            </a:extLst>
          </p:cNvPr>
          <p:cNvSpPr txBox="1"/>
          <p:nvPr/>
        </p:nvSpPr>
        <p:spPr>
          <a:xfrm>
            <a:off x="1" y="15240"/>
            <a:ext cx="12192000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>
            <a:defPPr>
              <a:defRPr lang="ja-JP"/>
            </a:defPPr>
            <a:lvl1pPr algn="ctr">
              <a:defRPr sz="26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</a:lstStyle>
          <a:p>
            <a:r>
              <a:rPr lang="ja-JP" altLang="en-US" sz="2400">
                <a:solidFill>
                  <a:srgbClr val="FFFFFF"/>
                </a:solidFill>
              </a:rPr>
              <a:t>申請者「補助事業名（取組テーマ名）」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68DBF0C-6B8C-69B0-1D35-BD47B0CA563B}"/>
              </a:ext>
            </a:extLst>
          </p:cNvPr>
          <p:cNvSpPr txBox="1"/>
          <p:nvPr/>
        </p:nvSpPr>
        <p:spPr>
          <a:xfrm>
            <a:off x="174374" y="632151"/>
            <a:ext cx="6100265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ja-JP"/>
            </a:defPPr>
            <a:lvl1pPr>
              <a:defRPr sz="1600" b="1">
                <a:solidFill>
                  <a:srgbClr val="002060"/>
                </a:solidFill>
                <a:latin typeface="BIZ UDPゴシック"/>
                <a:ea typeface="BIZ UDPゴシック"/>
              </a:defRPr>
            </a:lvl1pPr>
          </a:lstStyle>
          <a:p>
            <a:r>
              <a:rPr lang="ja-JP" altLang="en-US" sz="2400">
                <a:solidFill>
                  <a:schemeClr val="tx1"/>
                </a:solidFill>
              </a:rPr>
              <a:t>２</a:t>
            </a:r>
            <a:r>
              <a:rPr lang="en-US" altLang="ja-JP" sz="2400">
                <a:solidFill>
                  <a:schemeClr val="tx1"/>
                </a:solidFill>
              </a:rPr>
              <a:t>. DX</a:t>
            </a:r>
            <a:r>
              <a:rPr lang="ja-JP" altLang="en-US" sz="2400">
                <a:solidFill>
                  <a:schemeClr val="tx1"/>
                </a:solidFill>
              </a:rPr>
              <a:t>計画について</a:t>
            </a:r>
            <a:endParaRPr lang="en-US" altLang="ja-JP" sz="2400">
              <a:solidFill>
                <a:schemeClr val="tx1"/>
              </a:solidFill>
            </a:endParaRPr>
          </a:p>
        </p:txBody>
      </p:sp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1AC35F05-AF9A-CEDA-F941-C345D491331F}"/>
              </a:ext>
            </a:extLst>
          </p:cNvPr>
          <p:cNvSpPr/>
          <p:nvPr/>
        </p:nvSpPr>
        <p:spPr>
          <a:xfrm>
            <a:off x="174372" y="1524500"/>
            <a:ext cx="5543195" cy="40862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ja-JP" altLang="en-US" b="1">
                <a:latin typeface="BIZ UDPゴシック"/>
                <a:ea typeface="BIZ UDPゴシック"/>
              </a:rPr>
              <a:t>デジタル技術を活用した今後の経営方針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C8CD6EA-0AE5-5E5D-6A89-30D78F83A31E}"/>
              </a:ext>
            </a:extLst>
          </p:cNvPr>
          <p:cNvSpPr txBox="1"/>
          <p:nvPr/>
        </p:nvSpPr>
        <p:spPr>
          <a:xfrm>
            <a:off x="289560" y="2057388"/>
            <a:ext cx="58064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800" b="1" kern="100">
                <a:solidFill>
                  <a:srgbClr val="FF0000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Courier New" panose="02070309020205020404" pitchFamily="49" charset="0"/>
              </a:rPr>
              <a:t>※</a:t>
            </a:r>
            <a:r>
              <a:rPr lang="ja-JP" altLang="en-US" sz="1800" b="1" kern="100">
                <a:solidFill>
                  <a:srgbClr val="FF0000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Courier New" panose="02070309020205020404" pitchFamily="49" charset="0"/>
              </a:rPr>
              <a:t>「</a:t>
            </a:r>
            <a:r>
              <a:rPr lang="en-US" altLang="ja-JP" sz="1800" b="1" kern="100">
                <a:solidFill>
                  <a:srgbClr val="FF0000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Courier New" panose="02070309020205020404" pitchFamily="49" charset="0"/>
              </a:rPr>
              <a:t>(</a:t>
            </a:r>
            <a:r>
              <a:rPr lang="ja-JP" altLang="en-US" sz="1800" b="1" kern="100">
                <a:solidFill>
                  <a:srgbClr val="FF0000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Courier New" panose="02070309020205020404" pitchFamily="49" charset="0"/>
              </a:rPr>
              <a:t>別紙</a:t>
            </a:r>
            <a:r>
              <a:rPr lang="en-US" altLang="ja-JP" sz="1800" b="1" kern="100">
                <a:solidFill>
                  <a:srgbClr val="FF0000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Courier New" panose="02070309020205020404" pitchFamily="49" charset="0"/>
              </a:rPr>
              <a:t>2</a:t>
            </a:r>
            <a:r>
              <a:rPr lang="en-US" altLang="ja-JP" b="1" kern="100">
                <a:solidFill>
                  <a:srgbClr val="FF00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Courier New" panose="02070309020205020404" pitchFamily="49" charset="0"/>
              </a:rPr>
              <a:t>)1.</a:t>
            </a:r>
            <a:r>
              <a:rPr lang="en-US" altLang="ja-JP" sz="1800" b="1" kern="100">
                <a:solidFill>
                  <a:srgbClr val="FF0000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Courier New" panose="02070309020205020404" pitchFamily="49" charset="0"/>
              </a:rPr>
              <a:t>(3)</a:t>
            </a:r>
            <a:r>
              <a:rPr lang="ja-JP" altLang="en-US" b="1" kern="100">
                <a:solidFill>
                  <a:srgbClr val="FF00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Courier New" panose="02070309020205020404" pitchFamily="49" charset="0"/>
              </a:rPr>
              <a:t>自社（自団体・業界）の課題及びデジタル技術を活用した今後の経営方針」に記載した、今後の経営方針をご記載下さい。</a:t>
            </a:r>
            <a:endParaRPr kumimoji="1" lang="ja-JP" altLang="en-US">
              <a:solidFill>
                <a:srgbClr val="FF0000"/>
              </a:solidFill>
            </a:endParaRPr>
          </a:p>
        </p:txBody>
      </p:sp>
      <p:cxnSp>
        <p:nvCxnSpPr>
          <p:cNvPr id="3" name="直線コネクタ 2">
            <a:extLst>
              <a:ext uri="{FF2B5EF4-FFF2-40B4-BE49-F238E27FC236}">
                <a16:creationId xmlns:a16="http://schemas.microsoft.com/office/drawing/2014/main" id="{89CE7D1B-3195-FBE2-CA1E-9FA8F2A4E52B}"/>
              </a:ext>
            </a:extLst>
          </p:cNvPr>
          <p:cNvCxnSpPr>
            <a:cxnSpLocks/>
          </p:cNvCxnSpPr>
          <p:nvPr/>
        </p:nvCxnSpPr>
        <p:spPr>
          <a:xfrm>
            <a:off x="0" y="1281718"/>
            <a:ext cx="12192000" cy="0"/>
          </a:xfrm>
          <a:prstGeom prst="line">
            <a:avLst/>
          </a:prstGeom>
          <a:ln w="57150">
            <a:solidFill>
              <a:schemeClr val="bg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76441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87EAFAEB-3BFA-9EFC-BDFC-2EBBE4E1A4BE}"/>
              </a:ext>
            </a:extLst>
          </p:cNvPr>
          <p:cNvSpPr txBox="1"/>
          <p:nvPr/>
        </p:nvSpPr>
        <p:spPr>
          <a:xfrm>
            <a:off x="1" y="15240"/>
            <a:ext cx="12192000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>
            <a:defPPr>
              <a:defRPr lang="ja-JP"/>
            </a:defPPr>
            <a:lvl1pPr algn="ctr">
              <a:defRPr sz="26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</a:lstStyle>
          <a:p>
            <a:r>
              <a:rPr lang="ja-JP" altLang="en-US" sz="2400">
                <a:solidFill>
                  <a:srgbClr val="FFFFFF"/>
                </a:solidFill>
              </a:rPr>
              <a:t>申請者「補助事業名（取組テーマ名）」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7BBE87FC-69B1-28A4-6E14-2B80BAD82A32}"/>
              </a:ext>
            </a:extLst>
          </p:cNvPr>
          <p:cNvSpPr txBox="1"/>
          <p:nvPr/>
        </p:nvSpPr>
        <p:spPr>
          <a:xfrm>
            <a:off x="174374" y="632045"/>
            <a:ext cx="7369426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ja-JP"/>
            </a:defPPr>
            <a:lvl1pPr>
              <a:defRPr sz="1600" b="1">
                <a:solidFill>
                  <a:srgbClr val="002060"/>
                </a:solidFill>
                <a:latin typeface="BIZ UDPゴシック"/>
                <a:ea typeface="BIZ UDPゴシック"/>
              </a:defRPr>
            </a:lvl1pPr>
          </a:lstStyle>
          <a:p>
            <a:r>
              <a:rPr lang="ja-JP" altLang="en-US" sz="2400">
                <a:solidFill>
                  <a:schemeClr val="tx1"/>
                </a:solidFill>
              </a:rPr>
              <a:t>３</a:t>
            </a:r>
            <a:r>
              <a:rPr lang="en-US" altLang="ja-JP" sz="2400">
                <a:solidFill>
                  <a:schemeClr val="tx1"/>
                </a:solidFill>
              </a:rPr>
              <a:t>. </a:t>
            </a:r>
            <a:r>
              <a:rPr lang="en-US" altLang="ja-JP" sz="2400" err="1">
                <a:solidFill>
                  <a:schemeClr val="tx1"/>
                </a:solidFill>
              </a:rPr>
              <a:t>本補助事業</a:t>
            </a:r>
            <a:r>
              <a:rPr lang="ja-JP" altLang="en-US" sz="2400">
                <a:solidFill>
                  <a:schemeClr val="tx1"/>
                </a:solidFill>
              </a:rPr>
              <a:t>における具体的な取組内容</a:t>
            </a:r>
          </a:p>
        </p:txBody>
      </p:sp>
      <p:sp>
        <p:nvSpPr>
          <p:cNvPr id="6" name="四角形: 角を丸くする 5">
            <a:extLst>
              <a:ext uri="{FF2B5EF4-FFF2-40B4-BE49-F238E27FC236}">
                <a16:creationId xmlns:a16="http://schemas.microsoft.com/office/drawing/2014/main" id="{7E580E5F-33FB-066B-9E63-0A5838ACB617}"/>
              </a:ext>
            </a:extLst>
          </p:cNvPr>
          <p:cNvSpPr/>
          <p:nvPr/>
        </p:nvSpPr>
        <p:spPr>
          <a:xfrm>
            <a:off x="174374" y="1477393"/>
            <a:ext cx="5543195" cy="40862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ja-JP" altLang="en-US" b="1">
                <a:latin typeface="BIZ UDPゴシック"/>
                <a:ea typeface="BIZ UDPゴシック"/>
              </a:rPr>
              <a:t>取組内容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7E9811E3-0548-DE82-5506-C4B3E27DD681}"/>
              </a:ext>
            </a:extLst>
          </p:cNvPr>
          <p:cNvSpPr txBox="1"/>
          <p:nvPr/>
        </p:nvSpPr>
        <p:spPr>
          <a:xfrm>
            <a:off x="289560" y="2057388"/>
            <a:ext cx="58064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800" b="1" kern="100">
                <a:solidFill>
                  <a:srgbClr val="FF0000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Courier New" panose="02070309020205020404" pitchFamily="49" charset="0"/>
              </a:rPr>
              <a:t>※</a:t>
            </a:r>
            <a:r>
              <a:rPr lang="ja-JP" altLang="en-US" sz="1800" b="1" kern="100">
                <a:solidFill>
                  <a:srgbClr val="FF0000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Courier New" panose="02070309020205020404" pitchFamily="49" charset="0"/>
              </a:rPr>
              <a:t>「</a:t>
            </a:r>
            <a:r>
              <a:rPr lang="en-US" altLang="ja-JP" sz="1800" b="1" kern="100">
                <a:solidFill>
                  <a:srgbClr val="FF0000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Courier New" panose="02070309020205020404" pitchFamily="49" charset="0"/>
              </a:rPr>
              <a:t>(</a:t>
            </a:r>
            <a:r>
              <a:rPr lang="ja-JP" altLang="en-US" sz="1800" b="1" kern="100">
                <a:solidFill>
                  <a:srgbClr val="FF0000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Courier New" panose="02070309020205020404" pitchFamily="49" charset="0"/>
              </a:rPr>
              <a:t>別紙</a:t>
            </a:r>
            <a:r>
              <a:rPr lang="en-US" altLang="ja-JP" sz="1800" b="1" kern="100">
                <a:solidFill>
                  <a:srgbClr val="FF0000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Courier New" panose="02070309020205020404" pitchFamily="49" charset="0"/>
              </a:rPr>
              <a:t>2</a:t>
            </a:r>
            <a:r>
              <a:rPr lang="en-US" altLang="ja-JP" b="1" kern="100">
                <a:solidFill>
                  <a:srgbClr val="FF00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Courier New" panose="02070309020205020404" pitchFamily="49" charset="0"/>
              </a:rPr>
              <a:t>)1.</a:t>
            </a:r>
            <a:r>
              <a:rPr lang="en-US" altLang="ja-JP" sz="1800" b="1" kern="100">
                <a:solidFill>
                  <a:srgbClr val="FF0000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Courier New" panose="02070309020205020404" pitchFamily="49" charset="0"/>
              </a:rPr>
              <a:t>(4)</a:t>
            </a:r>
            <a:r>
              <a:rPr lang="ja-JP" altLang="en-US" b="1" kern="100">
                <a:solidFill>
                  <a:srgbClr val="FF00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Courier New" panose="02070309020205020404" pitchFamily="49" charset="0"/>
              </a:rPr>
              <a:t>本補助事業の実施体制及び具体的な取組内容」に記載した、本補助事業の具体的な取組内容をご記載下さい。</a:t>
            </a:r>
            <a:endParaRPr kumimoji="1" lang="ja-JP" altLang="en-US">
              <a:solidFill>
                <a:srgbClr val="FF0000"/>
              </a:solidFill>
            </a:endParaRPr>
          </a:p>
        </p:txBody>
      </p:sp>
      <p:cxnSp>
        <p:nvCxnSpPr>
          <p:cNvPr id="4" name="直線コネクタ 3">
            <a:extLst>
              <a:ext uri="{FF2B5EF4-FFF2-40B4-BE49-F238E27FC236}">
                <a16:creationId xmlns:a16="http://schemas.microsoft.com/office/drawing/2014/main" id="{B727F134-75FC-92AF-1E71-81A3DD957BB5}"/>
              </a:ext>
            </a:extLst>
          </p:cNvPr>
          <p:cNvCxnSpPr>
            <a:cxnSpLocks/>
          </p:cNvCxnSpPr>
          <p:nvPr/>
        </p:nvCxnSpPr>
        <p:spPr>
          <a:xfrm>
            <a:off x="0" y="1265389"/>
            <a:ext cx="12192000" cy="0"/>
          </a:xfrm>
          <a:prstGeom prst="line">
            <a:avLst/>
          </a:prstGeom>
          <a:ln w="57150">
            <a:solidFill>
              <a:schemeClr val="bg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60946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BDCED0-FDC8-3AA8-6B50-5B04DF5865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12CABA14-3405-9CB0-1EF3-0AE0D9A7CC8B}"/>
              </a:ext>
            </a:extLst>
          </p:cNvPr>
          <p:cNvSpPr txBox="1"/>
          <p:nvPr/>
        </p:nvSpPr>
        <p:spPr>
          <a:xfrm>
            <a:off x="1" y="15240"/>
            <a:ext cx="12192000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>
            <a:defPPr>
              <a:defRPr lang="ja-JP"/>
            </a:defPPr>
            <a:lvl1pPr algn="ctr">
              <a:defRPr sz="26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</a:lstStyle>
          <a:p>
            <a:r>
              <a:rPr lang="ja-JP" altLang="en-US" sz="2400">
                <a:solidFill>
                  <a:srgbClr val="FFFFFF"/>
                </a:solidFill>
              </a:rPr>
              <a:t>申請者「補助事業名（取組テーマ名）」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04EE2A4-E3F3-4820-8F53-8DBFCCD0A5E3}"/>
              </a:ext>
            </a:extLst>
          </p:cNvPr>
          <p:cNvSpPr txBox="1"/>
          <p:nvPr/>
        </p:nvSpPr>
        <p:spPr>
          <a:xfrm>
            <a:off x="174373" y="632045"/>
            <a:ext cx="11447356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ja-JP"/>
            </a:defPPr>
            <a:lvl1pPr>
              <a:defRPr sz="1600" b="1">
                <a:solidFill>
                  <a:srgbClr val="002060"/>
                </a:solidFill>
                <a:latin typeface="BIZ UDPゴシック"/>
                <a:ea typeface="BIZ UDPゴシック"/>
              </a:defRPr>
            </a:lvl1pPr>
          </a:lstStyle>
          <a:p>
            <a:r>
              <a:rPr lang="ja-JP" altLang="en-US" sz="2400">
                <a:solidFill>
                  <a:schemeClr val="tx1"/>
                </a:solidFill>
              </a:rPr>
              <a:t>４</a:t>
            </a:r>
            <a:r>
              <a:rPr lang="en-US" altLang="ja-JP" sz="2400">
                <a:solidFill>
                  <a:schemeClr val="tx1"/>
                </a:solidFill>
              </a:rPr>
              <a:t>. 本</a:t>
            </a:r>
            <a:r>
              <a:rPr lang="ja-JP" altLang="en-US" sz="2400">
                <a:solidFill>
                  <a:schemeClr val="tx1"/>
                </a:solidFill>
              </a:rPr>
              <a:t>補助事業の実施により見込まれる効果</a:t>
            </a:r>
          </a:p>
        </p:txBody>
      </p:sp>
      <p:sp>
        <p:nvSpPr>
          <p:cNvPr id="6" name="四角形: 角を丸くする 5">
            <a:extLst>
              <a:ext uri="{FF2B5EF4-FFF2-40B4-BE49-F238E27FC236}">
                <a16:creationId xmlns:a16="http://schemas.microsoft.com/office/drawing/2014/main" id="{AB773FDC-541E-D0BC-53E6-0F955FEDD0DE}"/>
              </a:ext>
            </a:extLst>
          </p:cNvPr>
          <p:cNvSpPr/>
          <p:nvPr/>
        </p:nvSpPr>
        <p:spPr>
          <a:xfrm>
            <a:off x="174374" y="1477393"/>
            <a:ext cx="5543195" cy="40862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ja-JP" altLang="en-US" b="1">
                <a:latin typeface="BIZ UDPゴシック"/>
                <a:ea typeface="BIZ UDPゴシック"/>
              </a:rPr>
              <a:t>見込まれる効果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499BEC51-D259-8976-A7E4-B399EDD89282}"/>
              </a:ext>
            </a:extLst>
          </p:cNvPr>
          <p:cNvSpPr txBox="1"/>
          <p:nvPr/>
        </p:nvSpPr>
        <p:spPr>
          <a:xfrm>
            <a:off x="289560" y="2151848"/>
            <a:ext cx="5806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800" b="1" kern="100">
                <a:solidFill>
                  <a:srgbClr val="FF0000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Courier New" panose="02070309020205020404" pitchFamily="49" charset="0"/>
              </a:rPr>
              <a:t>※</a:t>
            </a:r>
            <a:r>
              <a:rPr lang="ja-JP" altLang="en-US" sz="1800" b="1" kern="100">
                <a:solidFill>
                  <a:srgbClr val="FF0000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Courier New" panose="02070309020205020404" pitchFamily="49" charset="0"/>
              </a:rPr>
              <a:t>「</a:t>
            </a:r>
            <a:r>
              <a:rPr lang="en-US" altLang="ja-JP" sz="1800" b="1" kern="100">
                <a:solidFill>
                  <a:srgbClr val="FF0000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Courier New" panose="02070309020205020404" pitchFamily="49" charset="0"/>
              </a:rPr>
              <a:t>(</a:t>
            </a:r>
            <a:r>
              <a:rPr lang="ja-JP" altLang="en-US" sz="1800" b="1" kern="100">
                <a:solidFill>
                  <a:srgbClr val="FF0000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Courier New" panose="02070309020205020404" pitchFamily="49" charset="0"/>
              </a:rPr>
              <a:t>別紙</a:t>
            </a:r>
            <a:r>
              <a:rPr lang="en-US" altLang="ja-JP" sz="1800" b="1" kern="100">
                <a:solidFill>
                  <a:srgbClr val="FF0000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Courier New" panose="02070309020205020404" pitchFamily="49" charset="0"/>
              </a:rPr>
              <a:t>2</a:t>
            </a:r>
            <a:r>
              <a:rPr lang="en-US" altLang="ja-JP" b="1" kern="100">
                <a:solidFill>
                  <a:srgbClr val="FF00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Courier New" panose="02070309020205020404" pitchFamily="49" charset="0"/>
              </a:rPr>
              <a:t>)1.</a:t>
            </a:r>
            <a:r>
              <a:rPr lang="en-US" altLang="ja-JP" sz="1800" b="1" kern="100">
                <a:solidFill>
                  <a:srgbClr val="FF0000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Courier New" panose="02070309020205020404" pitchFamily="49" charset="0"/>
              </a:rPr>
              <a:t>(5)</a:t>
            </a:r>
            <a:r>
              <a:rPr lang="ja-JP" altLang="en-US" b="1" kern="100">
                <a:solidFill>
                  <a:srgbClr val="FF00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Courier New" panose="02070309020205020404" pitchFamily="49" charset="0"/>
              </a:rPr>
              <a:t>本事業の実施により見込まれる効果（ビジネス変革・新ビジネス創出、売上、生産性向計画、従業員の賃金引上等）」に記載した、本事業の実施により見込まれる効果をご記載下さい。</a:t>
            </a:r>
            <a:endParaRPr kumimoji="1" lang="ja-JP" altLang="en-US">
              <a:solidFill>
                <a:srgbClr val="FF0000"/>
              </a:solidFill>
            </a:endParaRPr>
          </a:p>
        </p:txBody>
      </p: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1D5698D3-5B4A-E330-F7B7-3BE92409E4D7}"/>
              </a:ext>
            </a:extLst>
          </p:cNvPr>
          <p:cNvCxnSpPr>
            <a:cxnSpLocks/>
          </p:cNvCxnSpPr>
          <p:nvPr/>
        </p:nvCxnSpPr>
        <p:spPr>
          <a:xfrm>
            <a:off x="0" y="1265389"/>
            <a:ext cx="12192000" cy="0"/>
          </a:xfrm>
          <a:prstGeom prst="line">
            <a:avLst/>
          </a:prstGeom>
          <a:ln w="57150">
            <a:solidFill>
              <a:schemeClr val="bg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08735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51CBE7-953B-8A8A-8E7E-0EF37FB73A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D12A33EC-8DB8-F21B-DD73-6D0F759F49C3}"/>
              </a:ext>
            </a:extLst>
          </p:cNvPr>
          <p:cNvSpPr txBox="1"/>
          <p:nvPr/>
        </p:nvSpPr>
        <p:spPr>
          <a:xfrm>
            <a:off x="1" y="15240"/>
            <a:ext cx="12192000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>
            <a:defPPr>
              <a:defRPr lang="ja-JP"/>
            </a:defPPr>
            <a:lvl1pPr algn="ctr">
              <a:defRPr sz="26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</a:lstStyle>
          <a:p>
            <a:r>
              <a:rPr lang="ja-JP" altLang="en-US" sz="2400">
                <a:solidFill>
                  <a:srgbClr val="FFFFFF"/>
                </a:solidFill>
              </a:rPr>
              <a:t>申請者「補助事業名（取組テーマ名）」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F56DB4BE-4CC0-8EEF-57A9-F73058F5909B}"/>
              </a:ext>
            </a:extLst>
          </p:cNvPr>
          <p:cNvSpPr txBox="1"/>
          <p:nvPr/>
        </p:nvSpPr>
        <p:spPr>
          <a:xfrm>
            <a:off x="174373" y="632045"/>
            <a:ext cx="10435355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ja-JP"/>
            </a:defPPr>
            <a:lvl1pPr>
              <a:defRPr sz="1600" b="1">
                <a:solidFill>
                  <a:srgbClr val="002060"/>
                </a:solidFill>
                <a:latin typeface="BIZ UDPゴシック"/>
                <a:ea typeface="BIZ UDPゴシック"/>
              </a:defRPr>
            </a:lvl1pPr>
          </a:lstStyle>
          <a:p>
            <a:r>
              <a:rPr lang="ja-JP" altLang="en-US" sz="2400">
                <a:solidFill>
                  <a:schemeClr val="tx1"/>
                </a:solidFill>
              </a:rPr>
              <a:t>５</a:t>
            </a:r>
            <a:r>
              <a:rPr lang="en-US" altLang="ja-JP" sz="2400">
                <a:solidFill>
                  <a:schemeClr val="tx1"/>
                </a:solidFill>
              </a:rPr>
              <a:t>. DX</a:t>
            </a:r>
            <a:r>
              <a:rPr lang="ja-JP" altLang="en-US" sz="2400">
                <a:solidFill>
                  <a:schemeClr val="tx1"/>
                </a:solidFill>
              </a:rPr>
              <a:t>継続に向けた計画や取組</a:t>
            </a:r>
          </a:p>
        </p:txBody>
      </p:sp>
      <p:sp>
        <p:nvSpPr>
          <p:cNvPr id="6" name="四角形: 角を丸くする 5">
            <a:extLst>
              <a:ext uri="{FF2B5EF4-FFF2-40B4-BE49-F238E27FC236}">
                <a16:creationId xmlns:a16="http://schemas.microsoft.com/office/drawing/2014/main" id="{80D82395-DBA6-DAAE-0796-24F91295D3BE}"/>
              </a:ext>
            </a:extLst>
          </p:cNvPr>
          <p:cNvSpPr/>
          <p:nvPr/>
        </p:nvSpPr>
        <p:spPr>
          <a:xfrm>
            <a:off x="174374" y="1477393"/>
            <a:ext cx="5543195" cy="40862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altLang="ja-JP" b="1">
                <a:latin typeface="BIZ UDPゴシック"/>
                <a:ea typeface="BIZ UDPゴシック"/>
              </a:rPr>
              <a:t>DX</a:t>
            </a:r>
            <a:r>
              <a:rPr lang="ja-JP" altLang="en-US" b="1">
                <a:latin typeface="BIZ UDPゴシック"/>
                <a:ea typeface="BIZ UDPゴシック"/>
              </a:rPr>
              <a:t>継続に向けた計画や取組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091BB619-FB0E-F112-47AB-5843C08B1B04}"/>
              </a:ext>
            </a:extLst>
          </p:cNvPr>
          <p:cNvSpPr txBox="1"/>
          <p:nvPr/>
        </p:nvSpPr>
        <p:spPr>
          <a:xfrm>
            <a:off x="174373" y="2049032"/>
            <a:ext cx="580644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800" b="1" kern="100">
                <a:solidFill>
                  <a:srgbClr val="FF0000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Courier New" panose="02070309020205020404" pitchFamily="49" charset="0"/>
              </a:rPr>
              <a:t>※</a:t>
            </a:r>
            <a:r>
              <a:rPr lang="ja-JP" altLang="en-US" sz="1800" b="1" kern="100">
                <a:solidFill>
                  <a:srgbClr val="FF0000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Courier New" panose="02070309020205020404" pitchFamily="49" charset="0"/>
              </a:rPr>
              <a:t>「</a:t>
            </a:r>
            <a:r>
              <a:rPr lang="en-US" altLang="ja-JP" sz="1800" b="1" kern="100">
                <a:solidFill>
                  <a:srgbClr val="FF0000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Courier New" panose="02070309020205020404" pitchFamily="49" charset="0"/>
              </a:rPr>
              <a:t>(</a:t>
            </a:r>
            <a:r>
              <a:rPr lang="ja-JP" altLang="en-US" sz="1800" b="1" kern="100">
                <a:solidFill>
                  <a:srgbClr val="FF0000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Courier New" panose="02070309020205020404" pitchFamily="49" charset="0"/>
              </a:rPr>
              <a:t>別紙</a:t>
            </a:r>
            <a:r>
              <a:rPr lang="en-US" altLang="ja-JP" sz="1800" b="1" kern="100">
                <a:solidFill>
                  <a:srgbClr val="FF0000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Courier New" panose="02070309020205020404" pitchFamily="49" charset="0"/>
              </a:rPr>
              <a:t>2</a:t>
            </a:r>
            <a:r>
              <a:rPr lang="en-US" altLang="ja-JP" b="1" kern="100">
                <a:solidFill>
                  <a:srgbClr val="FF00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Courier New" panose="02070309020205020404" pitchFamily="49" charset="0"/>
              </a:rPr>
              <a:t>)1.</a:t>
            </a:r>
            <a:r>
              <a:rPr lang="en-US" altLang="ja-JP" sz="1800" b="1" kern="100">
                <a:solidFill>
                  <a:srgbClr val="FF0000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Courier New" panose="02070309020205020404" pitchFamily="49" charset="0"/>
              </a:rPr>
              <a:t>(6)</a:t>
            </a:r>
            <a:r>
              <a:rPr lang="ja-JP" altLang="en-US" b="1" kern="100">
                <a:solidFill>
                  <a:srgbClr val="FF00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Courier New" panose="02070309020205020404" pitchFamily="49" charset="0"/>
              </a:rPr>
              <a:t>本事業の実施により見込まれる今後のビジネス（自団体・業界に対する支援）展開」に記載した、今後長期定的に</a:t>
            </a:r>
            <a:r>
              <a:rPr lang="en-US" altLang="ja-JP" b="1" kern="100">
                <a:solidFill>
                  <a:srgbClr val="FF00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Courier New" panose="02070309020205020404" pitchFamily="49" charset="0"/>
              </a:rPr>
              <a:t>DX</a:t>
            </a:r>
            <a:r>
              <a:rPr lang="ja-JP" altLang="en-US" b="1" kern="100">
                <a:solidFill>
                  <a:srgbClr val="FF00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Courier New" panose="02070309020205020404" pitchFamily="49" charset="0"/>
              </a:rPr>
              <a:t>化の継続取組を可能にする具体的な資金計画、組織体制のさらなる変化などについてご記載下さい。</a:t>
            </a:r>
            <a:endParaRPr kumimoji="1" lang="ja-JP" altLang="en-US">
              <a:solidFill>
                <a:srgbClr val="FF0000"/>
              </a:solidFill>
            </a:endParaRPr>
          </a:p>
        </p:txBody>
      </p:sp>
      <p:cxnSp>
        <p:nvCxnSpPr>
          <p:cNvPr id="4" name="直線コネクタ 3">
            <a:extLst>
              <a:ext uri="{FF2B5EF4-FFF2-40B4-BE49-F238E27FC236}">
                <a16:creationId xmlns:a16="http://schemas.microsoft.com/office/drawing/2014/main" id="{8E7AD47D-7542-4CA1-842A-A35A4237003A}"/>
              </a:ext>
            </a:extLst>
          </p:cNvPr>
          <p:cNvCxnSpPr>
            <a:cxnSpLocks/>
          </p:cNvCxnSpPr>
          <p:nvPr/>
        </p:nvCxnSpPr>
        <p:spPr>
          <a:xfrm>
            <a:off x="0" y="1265389"/>
            <a:ext cx="12192000" cy="0"/>
          </a:xfrm>
          <a:prstGeom prst="line">
            <a:avLst/>
          </a:prstGeom>
          <a:ln w="57150">
            <a:solidFill>
              <a:schemeClr val="bg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69687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x30a2__x30a4__x30b3__x30f3_ xmlns="d2da9974-eb9a-4a96-ae9d-1aa0396d8880" xsi:nil="true"/>
    <_Flow_SignoffStatus xmlns="d2da9974-eb9a-4a96-ae9d-1aa0396d8880" xsi:nil="true"/>
    <lcf76f155ced4ddcb4097134ff3c332f xmlns="d2da9974-eb9a-4a96-ae9d-1aa0396d8880">
      <Terms xmlns="http://schemas.microsoft.com/office/infopath/2007/PartnerControls"/>
    </lcf76f155ced4ddcb4097134ff3c332f>
    <TaxCatchAll xmlns="722f5054-2337-48ba-aae2-5e403f532e16" xsi:nil="true"/>
    <_ip_UnifiedCompliancePolicyUIAction xmlns="http://schemas.microsoft.com/sharepoint/v3" xsi:nil="true"/>
    <_ip_UnifiedCompliancePolicyProperties xmlns="http://schemas.microsoft.com/sharepoint/v3" xsi:nil="true"/>
    <_x753b__x50cf_ xmlns="d2da9974-eb9a-4a96-ae9d-1aa0396d8880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9508B87EC0F9874380EABC2F454B4142" ma:contentTypeVersion="24" ma:contentTypeDescription="新しいドキュメントを作成します。" ma:contentTypeScope="" ma:versionID="72101855b94a719f3b109f5c9664d96a">
  <xsd:schema xmlns:xsd="http://www.w3.org/2001/XMLSchema" xmlns:xs="http://www.w3.org/2001/XMLSchema" xmlns:p="http://schemas.microsoft.com/office/2006/metadata/properties" xmlns:ns1="d2da9974-eb9a-4a96-ae9d-1aa0396d8880" xmlns:ns2="http://schemas.microsoft.com/sharepoint/v3" xmlns:ns3="722f5054-2337-48ba-aae2-5e403f532e16" targetNamespace="http://schemas.microsoft.com/office/2006/metadata/properties" ma:root="true" ma:fieldsID="53cc10eb36f64d55a27d5bda256b64e5" ns1:_="" ns2:_="" ns3:_="">
    <xsd:import namespace="d2da9974-eb9a-4a96-ae9d-1aa0396d8880"/>
    <xsd:import namespace="http://schemas.microsoft.com/sharepoint/v3"/>
    <xsd:import namespace="722f5054-2337-48ba-aae2-5e403f532e16"/>
    <xsd:element name="properties">
      <xsd:complexType>
        <xsd:sequence>
          <xsd:element name="documentManagement">
            <xsd:complexType>
              <xsd:all>
                <xsd:element ref="ns1:_x30a2__x30a4__x30b3__x30f3_" minOccurs="0"/>
                <xsd:element ref="ns1:_Flow_SignoffStatus" minOccurs="0"/>
                <xsd:element ref="ns1:MediaServiceMetadata" minOccurs="0"/>
                <xsd:element ref="ns1:MediaServiceFastMetadata" minOccurs="0"/>
                <xsd:element ref="ns1:MediaServiceDateTaken" minOccurs="0"/>
                <xsd:element ref="ns1:MediaServiceAutoTags" minOccurs="0"/>
                <xsd:element ref="ns1:MediaServiceLocation" minOccurs="0"/>
                <xsd:element ref="ns1:MediaServiceOCR" minOccurs="0"/>
                <xsd:element ref="ns3:SharedWithUsers" minOccurs="0"/>
                <xsd:element ref="ns3:SharedWithDetails" minOccurs="0"/>
                <xsd:element ref="ns1:MediaServiceEventHashCode" minOccurs="0"/>
                <xsd:element ref="ns1:MediaServiceGenerationTime" minOccurs="0"/>
                <xsd:element ref="ns1:MediaServiceAutoKeyPoints" minOccurs="0"/>
                <xsd:element ref="ns1:MediaServiceKeyPoints" minOccurs="0"/>
                <xsd:element ref="ns1:MediaLengthInSeconds" minOccurs="0"/>
                <xsd:element ref="ns1:lcf76f155ced4ddcb4097134ff3c332f" minOccurs="0"/>
                <xsd:element ref="ns3:TaxCatchAll" minOccurs="0"/>
                <xsd:element ref="ns1:MediaServiceObjectDetectorVersions" minOccurs="0"/>
                <xsd:element ref="ns1:MediaServiceSearchProperties" minOccurs="0"/>
                <xsd:element ref="ns1:MediaServiceBillingMetadata" minOccurs="0"/>
                <xsd:element ref="ns2:_ip_UnifiedCompliancePolicyProperties" minOccurs="0"/>
                <xsd:element ref="ns2:_ip_UnifiedCompliancePolicyUIAction" minOccurs="0"/>
                <xsd:element ref="ns1:_x753b__x50cf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2da9974-eb9a-4a96-ae9d-1aa0396d8880" elementFormDefault="qualified">
    <xsd:import namespace="http://schemas.microsoft.com/office/2006/documentManagement/types"/>
    <xsd:import namespace="http://schemas.microsoft.com/office/infopath/2007/PartnerControls"/>
    <xsd:element name="_x30a2__x30a4__x30b3__x30f3_" ma:index="1" nillable="true" ma:displayName="アイコン" ma:internalName="_x30a2__x30a4__x30b3__x30f3_">
      <xsd:simpleType>
        <xsd:restriction base="dms:Unknown"/>
      </xsd:simpleType>
    </xsd:element>
    <xsd:element name="_Flow_SignoffStatus" ma:index="4" nillable="true" ma:displayName="承認の状態" ma:internalName="_x627f__x8a8d__x306e__x72b6__x614b_">
      <xsd:simpleType>
        <xsd:restriction base="dms:Text"/>
      </xsd:simpleType>
    </xsd:element>
    <xsd:element name="MediaServiceMetadata" ma:index="7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8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9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1" nillable="true" ma:displayName="MediaServiceLocation" ma:internalName="MediaServiceLocation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画像タグ" ma:readOnly="false" ma:fieldId="{5cf76f15-5ced-4ddc-b409-7134ff3c332f}" ma:taxonomyMulti="true" ma:sspId="ce6d4205-15b8-4e26-b7f9-b1379895a5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  <xsd:element name="_x753b__x50cf_" ma:index="31" nillable="true" ma:displayName="画像" ma:format="Thumbnail" ma:internalName="_x753b__x50cf_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9" nillable="true" ma:displayName="統合コンプライアンス ポリシーのプロパティ" ma:hidden="true" ma:internalName="_ip_UnifiedCompliancePolicyProperties">
      <xsd:simpleType>
        <xsd:restriction base="dms:Note"/>
      </xsd:simpleType>
    </xsd:element>
    <xsd:element name="_ip_UnifiedCompliancePolicyUIAction" ma:index="30" nillable="true" ma:displayName="統合コンプライアンス ポリシーの UI アクション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2f5054-2337-48ba-aae2-5e403f532e16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cba5a715-30cf-4a1a-bfb4-b81df17ad3fd}" ma:internalName="TaxCatchAll" ma:showField="CatchAllData" ma:web="722f5054-2337-48ba-aae2-5e403f532e1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3" ma:displayName="コンテンツ タイプ"/>
        <xsd:element ref="dc:title" minOccurs="0" maxOccurs="1" ma:index="3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F6C481A-3359-499A-89BE-2690D39D617B}">
  <ds:schemaRefs>
    <ds:schemaRef ds:uri="722f5054-2337-48ba-aae2-5e403f532e16"/>
    <ds:schemaRef ds:uri="d2da9974-eb9a-4a96-ae9d-1aa0396d8880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BF587DA7-2062-4CC6-8313-79837BD5084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1049601-43B1-4EF2-B079-1D7267C29DB9}">
  <ds:schemaRefs>
    <ds:schemaRef ds:uri="722f5054-2337-48ba-aae2-5e403f532e16"/>
    <ds:schemaRef ds:uri="d2da9974-eb9a-4a96-ae9d-1aa0396d888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Application>Microsoft Office PowerPoint</Application>
  <PresentationFormat>Widescreen</PresentationFormat>
  <Slides>6</Slides>
  <Notes>5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テーマ</vt:lpstr>
      <vt:lpstr>提案資料作成にあたり留意事項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revision>1</cp:revision>
  <dcterms:modified xsi:type="dcterms:W3CDTF">2026-04-03T06:57:26Z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0x0101009508B87EC0F9874380EABC2F454B4142</vt:lpwstr>
  </property>
</Properties>
</file>